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embeddedFontLst>
    <p:embeddedFont>
      <p:font typeface="Raleway"/>
      <p:regular r:id="rId16"/>
      <p:bold r:id="rId17"/>
      <p:italic r:id="rId18"/>
      <p:boldItalic r:id="rId19"/>
    </p:embeddedFont>
    <p:embeddedFont>
      <p:font typeface="La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regular.fntdata"/><Relationship Id="rId11" Type="http://schemas.openxmlformats.org/officeDocument/2006/relationships/slide" Target="slides/slide7.xml"/><Relationship Id="rId22" Type="http://schemas.openxmlformats.org/officeDocument/2006/relationships/font" Target="fonts/Lato-italic.fntdata"/><Relationship Id="rId10" Type="http://schemas.openxmlformats.org/officeDocument/2006/relationships/slide" Target="slides/slide6.xml"/><Relationship Id="rId21" Type="http://schemas.openxmlformats.org/officeDocument/2006/relationships/font" Target="fonts/Lato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schemas.openxmlformats.org/officeDocument/2006/relationships/font" Target="fonts/Lato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Raleway-bold.fntdata"/><Relationship Id="rId16" Type="http://schemas.openxmlformats.org/officeDocument/2006/relationships/font" Target="fonts/Raleway-regular.fntdata"/><Relationship Id="rId5" Type="http://schemas.openxmlformats.org/officeDocument/2006/relationships/slide" Target="slides/slide1.xml"/><Relationship Id="rId19" Type="http://schemas.openxmlformats.org/officeDocument/2006/relationships/font" Target="fonts/Raleway-boldItalic.fntdata"/><Relationship Id="rId6" Type="http://schemas.openxmlformats.org/officeDocument/2006/relationships/slide" Target="slides/slide2.xml"/><Relationship Id="rId18" Type="http://schemas.openxmlformats.org/officeDocument/2006/relationships/font" Target="fonts/Raleway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" sz="1800"/>
              <a:t>Persistence is Key</a:t>
            </a:r>
            <a:endParaRPr b="1" sz="18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9" name="Google Shape;59;p11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2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4" name="Google Shape;64;p12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5" name="Google Shape;65;p12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p12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" name="Google Shape;20;p4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oogle Shape;23;p5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5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5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6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9" name="Google Shape;29;p6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6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1" name="Google Shape;31;p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" name="Google Shape;36;p7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" name="Google Shape;37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" name="Google Shape;38;p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7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Google Shape;46;p9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7" name="Google Shape;47;p9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9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1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3" name="Google Shape;53;p10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4" name="Google Shape;54;p10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5" name="Google Shape;55;p1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rgbClr val="CC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lodge104.net/download/5617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177150" y="445225"/>
            <a:ext cx="6966900" cy="24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6000"/>
              <a:t>Unit Elections 101</a:t>
            </a:r>
            <a:endParaRPr sz="6000"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400"/>
              <a:t>A guide by Leo McDunn and Zach Sandman</a:t>
            </a:r>
            <a:endParaRPr b="1" sz="2400"/>
          </a:p>
        </p:txBody>
      </p:sp>
      <p:pic>
        <p:nvPicPr>
          <p:cNvPr id="74" name="Google Shape;7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225" y="630212"/>
            <a:ext cx="2066925" cy="206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SzPts val="3000"/>
              <a:buNone/>
            </a:pPr>
            <a:r>
              <a:rPr lang="en" sz="4800">
                <a:solidFill>
                  <a:srgbClr val="FFFFFF"/>
                </a:solidFill>
              </a:rPr>
              <a:t>After the Election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30" name="Google Shape;130;p22"/>
          <p:cNvSpPr txBox="1"/>
          <p:nvPr>
            <p:ph idx="4294967295" type="title"/>
          </p:nvPr>
        </p:nvSpPr>
        <p:spPr>
          <a:xfrm>
            <a:off x="535775" y="1062700"/>
            <a:ext cx="7891500" cy="38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Election Team should: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Thank the Troop and the Scoutmaster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Submit Election Results ASAP on Lodgemaster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Leave knowing you just completed </a:t>
            </a: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another</a:t>
            </a: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fantastic Unit Election 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You’re Finished!</a:t>
            </a:r>
            <a:endParaRPr/>
          </a:p>
        </p:txBody>
      </p:sp>
      <p:sp>
        <p:nvSpPr>
          <p:cNvPr id="136" name="Google Shape;136;p23"/>
          <p:cNvSpPr txBox="1"/>
          <p:nvPr>
            <p:ph type="title"/>
          </p:nvPr>
        </p:nvSpPr>
        <p:spPr>
          <a:xfrm>
            <a:off x="632325" y="3451800"/>
            <a:ext cx="7845000" cy="8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ts val="4800"/>
              <a:buNone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If you have any questions, be sure to ask!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SzPts val="3000"/>
              <a:buNone/>
            </a:pPr>
            <a:r>
              <a:rPr lang="en" sz="4800">
                <a:solidFill>
                  <a:srgbClr val="FFFFFF"/>
                </a:solidFill>
              </a:rPr>
              <a:t>Election Promotions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80" name="Google Shape;80;p14"/>
          <p:cNvSpPr txBox="1"/>
          <p:nvPr>
            <p:ph idx="4294967295" type="title"/>
          </p:nvPr>
        </p:nvSpPr>
        <p:spPr>
          <a:xfrm>
            <a:off x="535775" y="1062700"/>
            <a:ext cx="7891500" cy="38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Chapter VC of Administration should: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Email Troop Scoutmasters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Hold a Unit Elections Training at the January Chapter Meeting (you could even use this presentation)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Use Troop OA Representatives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SzPts val="3000"/>
              <a:buNone/>
            </a:pPr>
            <a:r>
              <a:rPr lang="en" sz="4800">
                <a:solidFill>
                  <a:srgbClr val="FFFFFF"/>
                </a:solidFill>
              </a:rPr>
              <a:t>Establishing Contact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86" name="Google Shape;86;p15"/>
          <p:cNvSpPr txBox="1"/>
          <p:nvPr>
            <p:ph idx="4294967295" type="title"/>
          </p:nvPr>
        </p:nvSpPr>
        <p:spPr>
          <a:xfrm>
            <a:off x="535775" y="1062700"/>
            <a:ext cx="7891500" cy="38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Chapter VC of Administration should: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Coordinate with Scoutmasters to determine a 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DATE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for the Election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Make sure Scoutmaster has printed 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BALLOTS</a:t>
            </a:r>
            <a:endParaRPr sz="2400" u="sng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Scoutmasters must have 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FULL NAME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, 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BIRTHDAY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, 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BSA ID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, 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RANK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, and 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EMAIL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(of scout AND parent) of Each Eligible Candidate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SzPts val="3000"/>
              <a:buNone/>
            </a:pPr>
            <a:r>
              <a:rPr lang="en" sz="4800">
                <a:solidFill>
                  <a:srgbClr val="FFFFFF"/>
                </a:solidFill>
              </a:rPr>
              <a:t>Eligibility Requirements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92" name="Google Shape;92;p16"/>
          <p:cNvSpPr txBox="1"/>
          <p:nvPr>
            <p:ph idx="4294967295" type="title"/>
          </p:nvPr>
        </p:nvSpPr>
        <p:spPr>
          <a:xfrm>
            <a:off x="535775" y="1062700"/>
            <a:ext cx="3922500" cy="38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For TROOPS, candidates must: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➔"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Be a registered member in BSA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➔"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Hold the Rank of First Class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➔"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Have Scoutmaster Approval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➔"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Since 2 years preceding the Election, have experienced 15 nights of camping with the troop, 5 of which MUST be consecutive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3" name="Google Shape;93;p16"/>
          <p:cNvSpPr txBox="1"/>
          <p:nvPr>
            <p:ph idx="4294967295" type="title"/>
          </p:nvPr>
        </p:nvSpPr>
        <p:spPr>
          <a:xfrm>
            <a:off x="4458275" y="1062700"/>
            <a:ext cx="3922500" cy="38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For CREWS, candidates must: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➔"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Be a registered member in BSA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➔"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Hold the Discovery Award (Venture) or the Rank of Ordinary (Sea Scout)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➔"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Have Scoutmaster/Adviser Approval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➔"/>
            </a:pPr>
            <a:r>
              <a:rPr lang="en" sz="1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Since 2 years preceding the Election, have experienced 15 nights of camping/ship nights with the crew, 5 of which MUST be consecutive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4" name="Google Shape;94;p16"/>
          <p:cNvSpPr txBox="1"/>
          <p:nvPr>
            <p:ph idx="4294967295" type="title"/>
          </p:nvPr>
        </p:nvSpPr>
        <p:spPr>
          <a:xfrm>
            <a:off x="559025" y="4170100"/>
            <a:ext cx="7845000" cy="8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ts val="3000"/>
              <a:buNone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NOTE: The number of Adults elected CANNOT exceed ONE THIRD of the number of Youth elected!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SzPts val="3000"/>
              <a:buNone/>
            </a:pPr>
            <a:r>
              <a:rPr lang="en" sz="4800">
                <a:solidFill>
                  <a:srgbClr val="FFFFFF"/>
                </a:solidFill>
              </a:rPr>
              <a:t>Election Team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00" name="Google Shape;100;p17"/>
          <p:cNvSpPr txBox="1"/>
          <p:nvPr>
            <p:ph idx="4294967295" type="title"/>
          </p:nvPr>
        </p:nvSpPr>
        <p:spPr>
          <a:xfrm>
            <a:off x="535775" y="1062700"/>
            <a:ext cx="7891500" cy="38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Chapter VC of Administration will create Election Teams for Unit Elections. The Teams must consist of: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1 Adult Adviser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At Least 2 Youth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Maximum of 4 People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SzPts val="3000"/>
              <a:buNone/>
            </a:pPr>
            <a:r>
              <a:rPr lang="en" sz="4800">
                <a:solidFill>
                  <a:srgbClr val="FFFFFF"/>
                </a:solidFill>
              </a:rPr>
              <a:t>Before the Election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06" name="Google Shape;106;p18"/>
          <p:cNvSpPr txBox="1"/>
          <p:nvPr>
            <p:ph idx="4294967295" type="title"/>
          </p:nvPr>
        </p:nvSpPr>
        <p:spPr>
          <a:xfrm>
            <a:off x="535775" y="1062700"/>
            <a:ext cx="7891500" cy="38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Election Team should: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➔"/>
            </a:pP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Verify with the Chapter VC of Admin that the Election date is confirmed and the Scoutmaster has all the materials printed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➔"/>
            </a:pP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Print or prepare the </a:t>
            </a:r>
            <a:r>
              <a:rPr lang="en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Election Script (</a:t>
            </a:r>
            <a:r>
              <a:rPr lang="en" sz="16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sample</a:t>
            </a:r>
            <a:r>
              <a:rPr lang="en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) (Not Absolute, Use as a Guideline and don’t be a Zombie)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➔"/>
            </a:pP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Review the Election Team Materials on the Lodge Website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</a:rPr>
              <a:t>Lodge104.net -&gt; Downloads -&gt; Election Teams</a:t>
            </a:r>
            <a:endParaRPr sz="20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SzPts val="3000"/>
              <a:buNone/>
            </a:pPr>
            <a:r>
              <a:rPr lang="en" sz="4800">
                <a:solidFill>
                  <a:srgbClr val="FFFFFF"/>
                </a:solidFill>
              </a:rPr>
              <a:t>Arriving at the Election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12" name="Google Shape;112;p19"/>
          <p:cNvSpPr txBox="1"/>
          <p:nvPr>
            <p:ph idx="4294967295" type="title"/>
          </p:nvPr>
        </p:nvSpPr>
        <p:spPr>
          <a:xfrm>
            <a:off x="535775" y="1062700"/>
            <a:ext cx="7891500" cy="38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Election Team should: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Arrive early, introduce selves to Scoutmaster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Make sure that 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at least 50% of the Troop is PRESENT</a:t>
            </a:r>
            <a:endParaRPr sz="2400" u="sng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Give Adult Nomination Submission Form to Scoutmaster to fill out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SzPts val="3000"/>
              <a:buNone/>
            </a:pPr>
            <a:r>
              <a:rPr lang="en" sz="4800">
                <a:solidFill>
                  <a:srgbClr val="FFFFFF"/>
                </a:solidFill>
              </a:rPr>
              <a:t>Introducing the Election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18" name="Google Shape;118;p20"/>
          <p:cNvSpPr txBox="1"/>
          <p:nvPr>
            <p:ph idx="4294967295" type="title"/>
          </p:nvPr>
        </p:nvSpPr>
        <p:spPr>
          <a:xfrm>
            <a:off x="535775" y="1062700"/>
            <a:ext cx="7891500" cy="38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Election Team should: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Talk about/promote the OA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◆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Why is OA important? What do we do?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◆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Promote 2026 CONCLAVE- All hands on deck!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◆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Promote Summer Camp!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Review Eligibility Requirements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Explain Voting Procedure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◆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People can vote for AS MANY PEOPLE AS THEY WANT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SzPts val="3000"/>
              <a:buNone/>
            </a:pPr>
            <a:r>
              <a:rPr lang="en" sz="4800">
                <a:solidFill>
                  <a:srgbClr val="FFFFFF"/>
                </a:solidFill>
              </a:rPr>
              <a:t>Running the Election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24" name="Google Shape;124;p21"/>
          <p:cNvSpPr txBox="1"/>
          <p:nvPr>
            <p:ph idx="4294967295" type="title"/>
          </p:nvPr>
        </p:nvSpPr>
        <p:spPr>
          <a:xfrm>
            <a:off x="535775" y="1062700"/>
            <a:ext cx="7891500" cy="38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Election Team should: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Pass out ballots, let them vote, and collect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Count votes in a private space- Scouts in the troop/crew are NOT ALLOWED in the room!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Fill out “Ordeal Candidate Election Summary” using information from the Scoutmaster (mentioned in “Establishing Contact”)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Notify Scoutmaster of the Results- it is HIS RESPONSIBILITY to determine how the troop is notified of the results!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Retrieve “Adult Nomination Submission Form” from Scoutmaster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