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5143500" cx="9144000"/>
  <p:notesSz cx="6858000" cy="9144000"/>
  <p:embeddedFontLst>
    <p:embeddedFont>
      <p:font typeface="Raleway"/>
      <p:regular r:id="rId18"/>
      <p:bold r:id="rId19"/>
      <p:italic r:id="rId20"/>
      <p:boldItalic r:id="rId21"/>
    </p:embeddedFont>
    <p:embeddedFont>
      <p:font typeface="Lato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-italic.fntdata"/><Relationship Id="rId22" Type="http://schemas.openxmlformats.org/officeDocument/2006/relationships/font" Target="fonts/Lato-regular.fntdata"/><Relationship Id="rId21" Type="http://schemas.openxmlformats.org/officeDocument/2006/relationships/font" Target="fonts/Raleway-boldItalic.fntdata"/><Relationship Id="rId24" Type="http://schemas.openxmlformats.org/officeDocument/2006/relationships/font" Target="fonts/Lato-italic.fntdata"/><Relationship Id="rId23" Type="http://schemas.openxmlformats.org/officeDocument/2006/relationships/font" Target="fonts/Lato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5" Type="http://schemas.openxmlformats.org/officeDocument/2006/relationships/font" Target="fonts/Lato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font" Target="fonts/Raleway-bold.fntdata"/><Relationship Id="rId18" Type="http://schemas.openxmlformats.org/officeDocument/2006/relationships/font" Target="fonts/Ralewa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45e5c495b9_1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45e5c495b9_1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45e5c495b9_1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45e5c495b9_1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45e5c495b9_1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45e5c495b9_1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45e75c11d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45e75c11d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5e5c495b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45e5c495b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Persistence is Key</a:t>
            </a:r>
            <a:endParaRPr b="1" sz="18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5e5c495b9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45e5c495b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45e5c495b9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45e5c495b9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45e5c495b9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45e5c495b9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45e5c495b9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45e5c495b9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45e5c495b9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45e5c495b9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45e5c495b9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45e5c495b9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45e5c495b9_1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45e5c495b9_1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wiss-2">
    <p:bg>
      <p:bgPr>
        <a:solidFill>
          <a:srgbClr val="CC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youtube.com/watch?v=WfuSXsx1D_Q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lodge104.net/download/5587/" TargetMode="External"/><Relationship Id="rId4" Type="http://schemas.openxmlformats.org/officeDocument/2006/relationships/hyperlink" Target="https://lodge104.net/download/5525/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lodge104.net/download/5673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lodge104.net/download/5587/" TargetMode="External"/><Relationship Id="rId4" Type="http://schemas.openxmlformats.org/officeDocument/2006/relationships/hyperlink" Target="https://lodge104.net/download/5525/" TargetMode="External"/><Relationship Id="rId5" Type="http://schemas.openxmlformats.org/officeDocument/2006/relationships/hyperlink" Target="https://lodge104.net/download/5617/" TargetMode="External"/><Relationship Id="rId6" Type="http://schemas.openxmlformats.org/officeDocument/2006/relationships/hyperlink" Target="https://lodge104.net/download/5527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177150" y="445225"/>
            <a:ext cx="6966900" cy="243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Unit Elections 101</a:t>
            </a:r>
            <a:endParaRPr sz="6000"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 guide by Jesse Shipman and Matthew Gillespie</a:t>
            </a:r>
            <a:endParaRPr b="1" sz="2400"/>
          </a:p>
        </p:txBody>
      </p:sp>
      <p:pic>
        <p:nvPicPr>
          <p:cNvPr id="74" name="Google Shape;7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225" y="630212"/>
            <a:ext cx="2066925" cy="2066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/>
          <p:nvPr>
            <p:ph idx="4294967295" type="title"/>
          </p:nvPr>
        </p:nvSpPr>
        <p:spPr>
          <a:xfrm>
            <a:off x="535775" y="21475"/>
            <a:ext cx="7891500" cy="76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Introducing the </a:t>
            </a:r>
            <a:r>
              <a:rPr lang="en" sz="4800">
                <a:solidFill>
                  <a:srgbClr val="FFFFFF"/>
                </a:solidFill>
              </a:rPr>
              <a:t>Election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28" name="Google Shape;128;p22"/>
          <p:cNvSpPr txBox="1"/>
          <p:nvPr>
            <p:ph idx="4294967295" type="title"/>
          </p:nvPr>
        </p:nvSpPr>
        <p:spPr>
          <a:xfrm>
            <a:off x="535775" y="1062700"/>
            <a:ext cx="7891500" cy="382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The Election Team should: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➔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Talk about/promote the OA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◆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Why is OA important? What do we do?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◆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Promote 2019 CONCLAVE- All hands on deck!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➔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Review Eligibility Requirements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➔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(Optional) Show the Video! </a:t>
            </a:r>
            <a:r>
              <a:rPr lang="en" sz="1800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3"/>
              </a:rPr>
              <a:t>https://www.youtube.com/watch?v=WfuSXsx1D_Q</a:t>
            </a: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➔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Explain Voting Procedure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◆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People can vote for AS MANY PEOPLE AS THEY WANT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 txBox="1"/>
          <p:nvPr>
            <p:ph idx="4294967295" type="title"/>
          </p:nvPr>
        </p:nvSpPr>
        <p:spPr>
          <a:xfrm>
            <a:off x="535775" y="21475"/>
            <a:ext cx="7891500" cy="76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Running the Election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34" name="Google Shape;134;p23"/>
          <p:cNvSpPr txBox="1"/>
          <p:nvPr>
            <p:ph idx="4294967295" type="title"/>
          </p:nvPr>
        </p:nvSpPr>
        <p:spPr>
          <a:xfrm>
            <a:off x="535775" y="1062700"/>
            <a:ext cx="7891500" cy="382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The Election Team should: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➔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Pass out ballots, let them vote, and collect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➔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Count votes in a private space- Scouts in the troop/crew are NOT ALLOWED in the room!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➔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Fill out “Ordeal Candidate Election Summary” using information from the Scoutmaster (mentioned in “Establishing Contact”)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➔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Notify Scoutmaster of the Results- it is HIS RESPONSIBILITY to determine how the troop is notified of the results!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ato"/>
              <a:buChar char="➔"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Retrieve “Adult Nomination Submission Form” from Scoutmaster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4"/>
          <p:cNvSpPr txBox="1"/>
          <p:nvPr>
            <p:ph idx="4294967295" type="title"/>
          </p:nvPr>
        </p:nvSpPr>
        <p:spPr>
          <a:xfrm>
            <a:off x="535775" y="21475"/>
            <a:ext cx="7891500" cy="76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After</a:t>
            </a:r>
            <a:r>
              <a:rPr lang="en" sz="4800">
                <a:solidFill>
                  <a:srgbClr val="FFFFFF"/>
                </a:solidFill>
              </a:rPr>
              <a:t> the Election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40" name="Google Shape;140;p24"/>
          <p:cNvSpPr txBox="1"/>
          <p:nvPr>
            <p:ph idx="4294967295" type="title"/>
          </p:nvPr>
        </p:nvSpPr>
        <p:spPr>
          <a:xfrm>
            <a:off x="535775" y="1062700"/>
            <a:ext cx="7891500" cy="382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The Election Team should:</a:t>
            </a:r>
            <a:endParaRPr sz="16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Lato"/>
              <a:buChar char="➔"/>
            </a:pPr>
            <a:r>
              <a:rPr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Thank the Troop and the Scoutmaster</a:t>
            </a:r>
            <a:endParaRPr sz="16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Lato"/>
              <a:buChar char="➔"/>
            </a:pPr>
            <a:r>
              <a:rPr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Submit the Forms </a:t>
            </a:r>
            <a:r>
              <a:rPr lang="en" sz="1600" u="sng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ASAP</a:t>
            </a:r>
            <a:endParaRPr sz="1600" u="sng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Lato"/>
              <a:buChar char="◆"/>
            </a:pPr>
            <a:r>
              <a:rPr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Go to the Election Team tab under Downloads on lodge104.net</a:t>
            </a:r>
            <a:endParaRPr sz="16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Lato"/>
              <a:buChar char="◆"/>
            </a:pPr>
            <a:r>
              <a:rPr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Scroll down to the bottom and click “Submit Election Results”</a:t>
            </a:r>
            <a:endParaRPr sz="16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Lato"/>
              <a:buChar char="◆"/>
            </a:pPr>
            <a:r>
              <a:rPr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Fill out an electronic copy of </a:t>
            </a:r>
            <a:r>
              <a:rPr lang="en" sz="1600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3"/>
              </a:rPr>
              <a:t>Ordeal Candidate Election Summary</a:t>
            </a:r>
            <a:r>
              <a:rPr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and </a:t>
            </a:r>
            <a:r>
              <a:rPr lang="en" sz="1600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4"/>
              </a:rPr>
              <a:t>Adult Nomination Submission Form</a:t>
            </a:r>
            <a:r>
              <a:rPr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. You will need to submit these documents in two different submissions!</a:t>
            </a:r>
            <a:endParaRPr sz="16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Lato"/>
              <a:buChar char="◆"/>
            </a:pPr>
            <a:r>
              <a:rPr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Fill out the file, attach the documents in two different submissions, and you’re done!</a:t>
            </a:r>
            <a:endParaRPr sz="16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5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You’re Finished!</a:t>
            </a:r>
            <a:endParaRPr/>
          </a:p>
        </p:txBody>
      </p:sp>
      <p:sp>
        <p:nvSpPr>
          <p:cNvPr id="146" name="Google Shape;146;p25"/>
          <p:cNvSpPr txBox="1"/>
          <p:nvPr>
            <p:ph type="title"/>
          </p:nvPr>
        </p:nvSpPr>
        <p:spPr>
          <a:xfrm>
            <a:off x="632325" y="3451800"/>
            <a:ext cx="7845000" cy="82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If you have any questions, be sure to ask!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/>
          <p:nvPr>
            <p:ph idx="4294967295" type="title"/>
          </p:nvPr>
        </p:nvSpPr>
        <p:spPr>
          <a:xfrm>
            <a:off x="535775" y="21475"/>
            <a:ext cx="7891500" cy="76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Election Promotions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80" name="Google Shape;80;p14"/>
          <p:cNvSpPr txBox="1"/>
          <p:nvPr>
            <p:ph idx="4294967295" type="title"/>
          </p:nvPr>
        </p:nvSpPr>
        <p:spPr>
          <a:xfrm>
            <a:off x="535775" y="1062700"/>
            <a:ext cx="7891500" cy="382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The Chapter VC of Administration should: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Attend January District Roundtable to promote Unit Elections (hand out </a:t>
            </a:r>
            <a:r>
              <a:rPr lang="en" sz="2400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3"/>
              </a:rPr>
              <a:t>these</a:t>
            </a: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)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Email Troop Scoutmasters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Hold a Unit Elections Training at the January Chapter Meeting (you could even use this presentation)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Use Troop OA Representatives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/>
          <p:nvPr>
            <p:ph idx="4294967295" type="title"/>
          </p:nvPr>
        </p:nvSpPr>
        <p:spPr>
          <a:xfrm>
            <a:off x="535775" y="21475"/>
            <a:ext cx="7891500" cy="76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Establishing Contact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86" name="Google Shape;86;p15"/>
          <p:cNvSpPr txBox="1"/>
          <p:nvPr>
            <p:ph idx="4294967295" type="title"/>
          </p:nvPr>
        </p:nvSpPr>
        <p:spPr>
          <a:xfrm>
            <a:off x="535775" y="1062700"/>
            <a:ext cx="7891500" cy="382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The Chapter VC of Administration should: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Coordinate with Scoutmasters to determine a </a:t>
            </a:r>
            <a:r>
              <a:rPr lang="en" sz="2400" u="sng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DATE</a:t>
            </a: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for the Election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Make sure Scoutmaster has printed </a:t>
            </a:r>
            <a:r>
              <a:rPr lang="en" sz="2400" u="sng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BALLOTS</a:t>
            </a:r>
            <a:endParaRPr sz="2400" u="sng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Scoutmasters must have </a:t>
            </a:r>
            <a:r>
              <a:rPr lang="en" sz="2400" u="sng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FULL NAME</a:t>
            </a: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, </a:t>
            </a:r>
            <a:r>
              <a:rPr lang="en" sz="2400" u="sng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BIRTHDAY</a:t>
            </a: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, </a:t>
            </a:r>
            <a:r>
              <a:rPr lang="en" sz="2400" u="sng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BSA ID</a:t>
            </a: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, </a:t>
            </a:r>
            <a:r>
              <a:rPr lang="en" sz="2400" u="sng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RANK</a:t>
            </a: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, and </a:t>
            </a:r>
            <a:r>
              <a:rPr lang="en" sz="2400" u="sng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EMAIL</a:t>
            </a: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(of scout AND parent) of Each Eligible Candidate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idx="4294967295" type="title"/>
          </p:nvPr>
        </p:nvSpPr>
        <p:spPr>
          <a:xfrm>
            <a:off x="535775" y="21475"/>
            <a:ext cx="7891500" cy="76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Eligibility Requirements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92" name="Google Shape;92;p16"/>
          <p:cNvSpPr txBox="1"/>
          <p:nvPr>
            <p:ph idx="4294967295" type="title"/>
          </p:nvPr>
        </p:nvSpPr>
        <p:spPr>
          <a:xfrm>
            <a:off x="535775" y="1062700"/>
            <a:ext cx="3922500" cy="382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For TROOPS, candidates must:</a:t>
            </a: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ato"/>
              <a:buChar char="➔"/>
            </a:pPr>
            <a:r>
              <a:rPr lang="en" sz="1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Be a registered member in BSA</a:t>
            </a: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ato"/>
              <a:buChar char="➔"/>
            </a:pPr>
            <a:r>
              <a:rPr lang="en" sz="1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Hold the Rank of First Class</a:t>
            </a: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ato"/>
              <a:buChar char="➔"/>
            </a:pPr>
            <a:r>
              <a:rPr lang="en" sz="1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Have Scoutmaster Approval</a:t>
            </a: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ato"/>
              <a:buChar char="➔"/>
            </a:pPr>
            <a:r>
              <a:rPr lang="en" sz="1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Since 2 years preceding the Election, have experienced 15 nights of camping with the troop, 5 of which MUST be consecutive</a:t>
            </a: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3" name="Google Shape;93;p16"/>
          <p:cNvSpPr txBox="1"/>
          <p:nvPr>
            <p:ph idx="4294967295" type="title"/>
          </p:nvPr>
        </p:nvSpPr>
        <p:spPr>
          <a:xfrm>
            <a:off x="4458275" y="1062700"/>
            <a:ext cx="3922500" cy="382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For CREWS, candidates must:</a:t>
            </a: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ato"/>
              <a:buChar char="➔"/>
            </a:pPr>
            <a:r>
              <a:rPr lang="en" sz="1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Be a registered member in BSA</a:t>
            </a: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ato"/>
              <a:buChar char="➔"/>
            </a:pPr>
            <a:r>
              <a:rPr lang="en" sz="1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Hold the Discovery Award (Venture) or the Rank of Ordinary (Sea Scout)</a:t>
            </a: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ato"/>
              <a:buChar char="➔"/>
            </a:pPr>
            <a:r>
              <a:rPr lang="en" sz="1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Have Scoutmaster/Adviser Approval</a:t>
            </a: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ato"/>
              <a:buChar char="➔"/>
            </a:pPr>
            <a:r>
              <a:rPr lang="en" sz="14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Since 2 years preceding the Election, have experienced 15 nights of camping/ship nights with the crew, 5 of which MUST be consecutive</a:t>
            </a: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4" name="Google Shape;94;p16"/>
          <p:cNvSpPr txBox="1"/>
          <p:nvPr>
            <p:ph idx="4294967295" type="title"/>
          </p:nvPr>
        </p:nvSpPr>
        <p:spPr>
          <a:xfrm>
            <a:off x="559025" y="4170100"/>
            <a:ext cx="7845000" cy="82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NOTE: The number of Adults elected CA</a:t>
            </a:r>
            <a:r>
              <a:rPr lang="en" sz="1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NNOT exceed ONE THIRD of the number of Youth elected!</a:t>
            </a: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7"/>
          <p:cNvSpPr txBox="1"/>
          <p:nvPr>
            <p:ph type="title"/>
          </p:nvPr>
        </p:nvSpPr>
        <p:spPr>
          <a:xfrm>
            <a:off x="-100" y="712150"/>
            <a:ext cx="91440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CRITICALLY IMPORTANT: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 ELECTIONS FOR CREWS OR SCOUTS BSA TROOPS UNTIL AFTER FEBRUARY 1, 2019!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/>
          <p:nvPr>
            <p:ph idx="4294967295" type="title"/>
          </p:nvPr>
        </p:nvSpPr>
        <p:spPr>
          <a:xfrm>
            <a:off x="535775" y="21475"/>
            <a:ext cx="7891500" cy="76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Election Team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05" name="Google Shape;105;p18"/>
          <p:cNvSpPr txBox="1"/>
          <p:nvPr>
            <p:ph idx="4294967295" type="title"/>
          </p:nvPr>
        </p:nvSpPr>
        <p:spPr>
          <a:xfrm>
            <a:off x="535775" y="1062700"/>
            <a:ext cx="7891500" cy="382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The Chapter VC of Administration will create Election Teams for Unit Elections. The Teams must consist of: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1 Adult Adviser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At Least 2 Youth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Maximum of 4 People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9"/>
          <p:cNvSpPr txBox="1"/>
          <p:nvPr>
            <p:ph idx="4294967295" type="title"/>
          </p:nvPr>
        </p:nvSpPr>
        <p:spPr>
          <a:xfrm>
            <a:off x="535775" y="21475"/>
            <a:ext cx="7891500" cy="76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Before the Election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11" name="Google Shape;111;p19"/>
          <p:cNvSpPr txBox="1"/>
          <p:nvPr>
            <p:ph idx="4294967295" type="title"/>
          </p:nvPr>
        </p:nvSpPr>
        <p:spPr>
          <a:xfrm>
            <a:off x="535775" y="1062700"/>
            <a:ext cx="7891500" cy="382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The Election Team should:</a:t>
            </a:r>
            <a:endParaRPr sz="16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Lato"/>
              <a:buChar char="➔"/>
            </a:pPr>
            <a:r>
              <a:rPr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Verify with the Chapter VC of Admin that the Election date is confirmed and the Scoutmaster has all the materials printed</a:t>
            </a:r>
            <a:endParaRPr sz="16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Lato"/>
              <a:buChar char="➔"/>
            </a:pPr>
            <a:r>
              <a:rPr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Print the Following Items from the Lodge Website (hyperlinked):</a:t>
            </a:r>
            <a:endParaRPr sz="16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Lato"/>
              <a:buChar char="◆"/>
            </a:pPr>
            <a:r>
              <a:rPr lang="en" sz="1600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3"/>
              </a:rPr>
              <a:t>Ordeal Candidate Election Summary</a:t>
            </a:r>
            <a:r>
              <a:rPr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(Filled Out by Election Team)</a:t>
            </a:r>
            <a:endParaRPr sz="16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Lato"/>
              <a:buChar char="◆"/>
            </a:pPr>
            <a:r>
              <a:rPr lang="en" sz="1600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4"/>
              </a:rPr>
              <a:t>Adult Nomination Submission Form</a:t>
            </a:r>
            <a:r>
              <a:rPr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(Filled Out by Scoutmaster)</a:t>
            </a:r>
            <a:endParaRPr sz="16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Lato"/>
              <a:buChar char="◆"/>
            </a:pPr>
            <a:r>
              <a:rPr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Election Script (</a:t>
            </a:r>
            <a:r>
              <a:rPr lang="en" sz="1600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5"/>
              </a:rPr>
              <a:t>sample</a:t>
            </a:r>
            <a:r>
              <a:rPr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) (Not Absolute, Use as a Guideline and don’t be a Zombie)</a:t>
            </a:r>
            <a:endParaRPr sz="16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Lato"/>
              <a:buChar char="◆"/>
            </a:pPr>
            <a:r>
              <a:rPr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(Optional) </a:t>
            </a:r>
            <a:r>
              <a:rPr lang="en" sz="1600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6"/>
              </a:rPr>
              <a:t>Unit Election Worksheet</a:t>
            </a:r>
            <a:r>
              <a:rPr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(Not to be Submitted, Write All Over It)</a:t>
            </a:r>
            <a:endParaRPr sz="16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/>
          <p:nvPr>
            <p:ph type="title"/>
          </p:nvPr>
        </p:nvSpPr>
        <p:spPr>
          <a:xfrm>
            <a:off x="-100" y="712150"/>
            <a:ext cx="91440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Access These Documents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Lodge104.net -&gt; Downloads -&gt; Election Teams</a:t>
            </a:r>
            <a:endParaRPr sz="3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/>
          <p:nvPr>
            <p:ph idx="4294967295" type="title"/>
          </p:nvPr>
        </p:nvSpPr>
        <p:spPr>
          <a:xfrm>
            <a:off x="535775" y="21475"/>
            <a:ext cx="7891500" cy="76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Arriving at the Election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22" name="Google Shape;122;p21"/>
          <p:cNvSpPr txBox="1"/>
          <p:nvPr>
            <p:ph idx="4294967295" type="title"/>
          </p:nvPr>
        </p:nvSpPr>
        <p:spPr>
          <a:xfrm>
            <a:off x="535775" y="1062700"/>
            <a:ext cx="7891500" cy="382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The Election Team should: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Arrive early, introduce selves to Scoutmaster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Make sure that </a:t>
            </a:r>
            <a:r>
              <a:rPr lang="en" sz="2400" u="sng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at least</a:t>
            </a:r>
            <a:r>
              <a:rPr lang="en" sz="2400" u="sng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50% of the Troop is PRESENT</a:t>
            </a:r>
            <a:endParaRPr sz="2400" u="sng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➔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Give Adult Nomination Submission Form to Scoutmaster to fill out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